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795000" cy="6858000"/>
  <p:notesSz cx="10795000" cy="6858000"/>
  <p:defaultTextStyle>
    <a:defPPr>
      <a:defRPr lang="es-EC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38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10101" y="2125980"/>
            <a:ext cx="9181148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20202" y="3840480"/>
            <a:ext cx="7560945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5/13/2021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5/13/2021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40067" y="1577340"/>
            <a:ext cx="4698587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562695" y="1577340"/>
            <a:ext cx="4698587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5/13/2021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5/13/2021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5/13/2021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bg object 16"/>
          <p:cNvPicPr/>
          <p:nvPr/>
        </p:nvPicPr>
        <p:blipFill>
          <a:blip r:embed="rId7" cstate="print"/>
          <a:stretch>
            <a:fillRect/>
          </a:stretch>
        </p:blipFill>
        <p:spPr>
          <a:xfrm>
            <a:off x="32901" y="0"/>
            <a:ext cx="10766162" cy="6857998"/>
          </a:xfrm>
          <a:prstGeom prst="rect">
            <a:avLst/>
          </a:prstGeom>
        </p:spPr>
      </p:pic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0067" y="274320"/>
            <a:ext cx="9721215" cy="1097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40067" y="1577340"/>
            <a:ext cx="9721215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672459" y="6377940"/>
            <a:ext cx="3456432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40067" y="6377940"/>
            <a:ext cx="248431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5/13/2021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776972" y="6377940"/>
            <a:ext cx="248431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‹Nº›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63879" y="2927426"/>
            <a:ext cx="2781935" cy="788670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sz="5000" b="1" dirty="0">
                <a:solidFill>
                  <a:srgbClr val="2E5496"/>
                </a:solidFill>
                <a:latin typeface="Arial"/>
                <a:cs typeface="Arial"/>
              </a:rPr>
              <a:t>Narrativa</a:t>
            </a:r>
            <a:endParaRPr sz="50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775585" y="3814317"/>
            <a:ext cx="927735" cy="51371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3200" spc="-10" dirty="0">
                <a:solidFill>
                  <a:srgbClr val="2E5496"/>
                </a:solidFill>
                <a:latin typeface="Arial MT"/>
                <a:cs typeface="Arial MT"/>
              </a:rPr>
              <a:t>2020</a:t>
            </a:r>
            <a:endParaRPr sz="3200">
              <a:latin typeface="Arial MT"/>
              <a:cs typeface="Arial MT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4001770" y="2098624"/>
            <a:ext cx="6143625" cy="94106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algn="just">
              <a:lnSpc>
                <a:spcPct val="100000"/>
              </a:lnSpc>
              <a:spcBef>
                <a:spcPts val="100"/>
              </a:spcBef>
            </a:pP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Estimados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afiliados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y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ciudadanía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en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general,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el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Instituto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Ecuatoriano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de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Seguridad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Social,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en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cumplimiento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del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artículo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90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de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la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Ley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5" dirty="0">
                <a:solidFill>
                  <a:srgbClr val="767070"/>
                </a:solidFill>
                <a:latin typeface="Calibri"/>
                <a:cs typeface="Calibri"/>
              </a:rPr>
              <a:t>Orgánico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 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Participación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Ciudadana y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con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el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compromiso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transparencia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en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la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gestión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pública,</a:t>
            </a:r>
            <a:r>
              <a:rPr sz="1500" spc="32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procede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con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la</a:t>
            </a:r>
            <a:r>
              <a:rPr sz="1500" spc="-1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exposición</a:t>
            </a:r>
            <a:r>
              <a:rPr sz="1500" spc="1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Rendición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Cuentas</a:t>
            </a:r>
            <a:r>
              <a:rPr sz="1500" spc="-2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2020.</a:t>
            </a:r>
            <a:endParaRPr sz="1500" dirty="0">
              <a:latin typeface="Calibri"/>
              <a:cs typeface="Calibri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4001770" y="3242309"/>
            <a:ext cx="6144260" cy="71183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algn="just">
              <a:lnSpc>
                <a:spcPct val="100000"/>
              </a:lnSpc>
              <a:spcBef>
                <a:spcPts val="100"/>
              </a:spcBef>
            </a:pP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En el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presente Informe, </a:t>
            </a:r>
            <a:r>
              <a:rPr sz="1500" spc="-5">
                <a:solidFill>
                  <a:srgbClr val="767070"/>
                </a:solidFill>
                <a:latin typeface="Calibri"/>
                <a:cs typeface="Calibri"/>
              </a:rPr>
              <a:t>el </a:t>
            </a:r>
            <a:r>
              <a:rPr lang="es-ES" sz="1500" spc="-20" smtClean="0">
                <a:solidFill>
                  <a:srgbClr val="767070"/>
                </a:solidFill>
                <a:latin typeface="Calibri"/>
                <a:cs typeface="Calibri"/>
              </a:rPr>
              <a:t>CENTRO DE SALUD A SAN LORENZO</a:t>
            </a:r>
            <a:r>
              <a:rPr sz="1500" spc="-10" smtClean="0">
                <a:solidFill>
                  <a:srgbClr val="767070"/>
                </a:solidFill>
                <a:latin typeface="Calibri"/>
                <a:cs typeface="Calibri"/>
              </a:rPr>
              <a:t>,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da a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conocer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a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la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ciudadanía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las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gestiones realizadas por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este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establecimiento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Salud </a:t>
            </a:r>
            <a:r>
              <a:rPr sz="1500" spc="-15" dirty="0">
                <a:solidFill>
                  <a:srgbClr val="767070"/>
                </a:solidFill>
                <a:latin typeface="Calibri"/>
                <a:cs typeface="Calibri"/>
              </a:rPr>
              <a:t>durante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los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meses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enero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a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diciembre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de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2020.</a:t>
            </a:r>
            <a:endParaRPr sz="1500">
              <a:latin typeface="Calibri"/>
              <a:cs typeface="Calibri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4001770" y="4156964"/>
            <a:ext cx="6146165" cy="139763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algn="just">
              <a:lnSpc>
                <a:spcPct val="100000"/>
              </a:lnSpc>
              <a:spcBef>
                <a:spcPts val="100"/>
              </a:spcBef>
            </a:pP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Resaltamos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los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diferentes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logros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alcanzados </a:t>
            </a:r>
            <a:r>
              <a:rPr sz="1500" spc="-15" dirty="0">
                <a:solidFill>
                  <a:srgbClr val="767070"/>
                </a:solidFill>
                <a:latin typeface="Calibri"/>
                <a:cs typeface="Calibri"/>
              </a:rPr>
              <a:t>tanto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en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las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áreas administrativas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como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en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las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prestaciones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y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servicios especializados,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así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como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las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actividades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realizadas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que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ayudaron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al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cumplimiento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 la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implementación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 las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políticas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públicas </a:t>
            </a:r>
            <a:r>
              <a:rPr sz="1500" spc="-15" dirty="0">
                <a:solidFill>
                  <a:srgbClr val="767070"/>
                </a:solidFill>
                <a:latin typeface="Calibri"/>
                <a:cs typeface="Calibri"/>
              </a:rPr>
              <a:t>para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la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igualdad social. Se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informará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respecto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del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cumplimiento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de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los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objetivos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institucionales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y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Plan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Estratégico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2018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–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2028;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 ejecución </a:t>
            </a:r>
            <a:r>
              <a:rPr sz="1500" spc="-32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presupuestaria</a:t>
            </a:r>
            <a:r>
              <a:rPr sz="1500" spc="-2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e</a:t>
            </a:r>
            <a:r>
              <a:rPr sz="1500" spc="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información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correspondiente</a:t>
            </a:r>
            <a:r>
              <a:rPr sz="1500" spc="-1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dirty="0">
                <a:solidFill>
                  <a:srgbClr val="767070"/>
                </a:solidFill>
                <a:latin typeface="Calibri"/>
                <a:cs typeface="Calibri"/>
              </a:rPr>
              <a:t>a</a:t>
            </a:r>
            <a:r>
              <a:rPr sz="1500" spc="-1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10" dirty="0">
                <a:solidFill>
                  <a:srgbClr val="767070"/>
                </a:solidFill>
                <a:latin typeface="Calibri"/>
                <a:cs typeface="Calibri"/>
              </a:rPr>
              <a:t>contratación</a:t>
            </a:r>
            <a:r>
              <a:rPr sz="1500" spc="-35" dirty="0">
                <a:solidFill>
                  <a:srgbClr val="767070"/>
                </a:solidFill>
                <a:latin typeface="Calibri"/>
                <a:cs typeface="Calibri"/>
              </a:rPr>
              <a:t> </a:t>
            </a:r>
            <a:r>
              <a:rPr sz="1500" spc="-5" dirty="0">
                <a:solidFill>
                  <a:srgbClr val="767070"/>
                </a:solidFill>
                <a:latin typeface="Calibri"/>
                <a:cs typeface="Calibri"/>
              </a:rPr>
              <a:t>pública.</a:t>
            </a:r>
            <a:endParaRPr sz="1500">
              <a:latin typeface="Calibri"/>
              <a:cs typeface="Calibri"/>
            </a:endParaRPr>
          </a:p>
        </p:txBody>
      </p:sp>
      <p:sp>
        <p:nvSpPr>
          <p:cNvPr id="12" name="Rectángulo 11">
            <a:extLst>
              <a:ext uri="{FF2B5EF4-FFF2-40B4-BE49-F238E27FC236}">
                <a16:creationId xmlns:a16="http://schemas.microsoft.com/office/drawing/2014/main" xmlns="" id="{EEE21B78-9A42-4CCA-B149-2244BE51F750}"/>
              </a:ext>
            </a:extLst>
          </p:cNvPr>
          <p:cNvSpPr/>
          <p:nvPr/>
        </p:nvSpPr>
        <p:spPr>
          <a:xfrm>
            <a:off x="3829685" y="2200275"/>
            <a:ext cx="45719" cy="33543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  <p:sp>
        <p:nvSpPr>
          <p:cNvPr id="13" name="Rectángulo 12">
            <a:extLst>
              <a:ext uri="{FF2B5EF4-FFF2-40B4-BE49-F238E27FC236}">
                <a16:creationId xmlns:a16="http://schemas.microsoft.com/office/drawing/2014/main" xmlns="" id="{3D3F6540-0497-43F7-BC0B-A07097DDB77D}"/>
              </a:ext>
            </a:extLst>
          </p:cNvPr>
          <p:cNvSpPr/>
          <p:nvPr/>
        </p:nvSpPr>
        <p:spPr>
          <a:xfrm>
            <a:off x="967152" y="1232924"/>
            <a:ext cx="5105400" cy="40005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EC" sz="2000" b="1" spc="300" dirty="0">
                <a:solidFill>
                  <a:schemeClr val="accent1">
                    <a:lumMod val="75000"/>
                  </a:schemeClr>
                </a:solidFill>
                <a:latin typeface="Helvetica" panose="020B0604020202020204" pitchFamily="34" charset="0"/>
                <a:cs typeface="Helvetica" panose="020B0604020202020204" pitchFamily="34" charset="0"/>
              </a:rPr>
              <a:t>RENDICIÓN DE CUENTAS 2020/</a:t>
            </a:r>
          </a:p>
        </p:txBody>
      </p:sp>
      <p:sp>
        <p:nvSpPr>
          <p:cNvPr id="14" name="Título 1">
            <a:extLst>
              <a:ext uri="{FF2B5EF4-FFF2-40B4-BE49-F238E27FC236}">
                <a16:creationId xmlns:a16="http://schemas.microsoft.com/office/drawing/2014/main" xmlns="" id="{3E3B30B6-0E14-4C86-B639-47731F7F19EA}"/>
              </a:ext>
            </a:extLst>
          </p:cNvPr>
          <p:cNvSpPr txBox="1">
            <a:spLocks/>
          </p:cNvSpPr>
          <p:nvPr/>
        </p:nvSpPr>
        <p:spPr>
          <a:xfrm>
            <a:off x="4254500" y="1286763"/>
            <a:ext cx="4859789" cy="498475"/>
          </a:xfrm>
          <a:prstGeom prst="rect">
            <a:avLst/>
          </a:prstGeom>
        </p:spPr>
        <p:txBody>
          <a:bodyPr/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 fontAlgn="auto">
              <a:lnSpc>
                <a:spcPct val="90000"/>
              </a:lnSpc>
              <a:spcAft>
                <a:spcPts val="0"/>
              </a:spcAft>
              <a:defRPr/>
            </a:pPr>
            <a:r>
              <a:rPr lang="es-ES" sz="2000" dirty="0">
                <a:solidFill>
                  <a:schemeClr val="tx1">
                    <a:lumMod val="75000"/>
                    <a:lumOff val="25000"/>
                  </a:schemeClr>
                </a:solidFill>
                <a:effectLst>
                  <a:outerShdw blurRad="50800" dist="38100" dir="2700000" algn="tl" rotWithShape="0">
                    <a:srgbClr val="000000">
                      <a:alpha val="43000"/>
                    </a:srgbClr>
                  </a:outerShdw>
                </a:effectLst>
                <a:latin typeface="Helvetica"/>
              </a:rPr>
              <a:t>…………………………….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Words>156</Words>
  <Application>Microsoft Office PowerPoint</Application>
  <PresentationFormat>Personalizado</PresentationFormat>
  <Paragraphs>7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Office Theme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JUAN CARLOS SANCHEZ ORDONEZ</dc:creator>
  <cp:lastModifiedBy>acorozor</cp:lastModifiedBy>
  <cp:revision>2</cp:revision>
  <dcterms:created xsi:type="dcterms:W3CDTF">2021-05-13T19:51:05Z</dcterms:created>
  <dcterms:modified xsi:type="dcterms:W3CDTF">2021-05-13T19:52:00Z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2021-05-11T00:00:00Z</vt:filetime>
  </property>
  <property fmtid="{D5CDD505-2E9C-101B-9397-08002B2CF9AE}" pid="3" name="Creator">
    <vt:lpwstr>Microsoft® PowerPoint® 2013</vt:lpwstr>
  </property>
  <property fmtid="{D5CDD505-2E9C-101B-9397-08002B2CF9AE}" pid="4" name="LastSaved">
    <vt:filetime>2021-05-13T00:00:00Z</vt:filetime>
  </property>
</Properties>
</file>